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6" r:id="rId3"/>
    <p:sldId id="319" r:id="rId4"/>
    <p:sldId id="322" r:id="rId5"/>
    <p:sldId id="329" r:id="rId6"/>
    <p:sldId id="330" r:id="rId7"/>
    <p:sldId id="326" r:id="rId8"/>
    <p:sldId id="327" r:id="rId9"/>
    <p:sldId id="328" r:id="rId10"/>
    <p:sldId id="324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F"/>
    <a:srgbClr val="FF3E35"/>
    <a:srgbClr val="9307FE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>
        <p:scale>
          <a:sx n="74" d="100"/>
          <a:sy n="74" d="100"/>
        </p:scale>
        <p:origin x="957" y="483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Эффективность предсказания </a:t>
            </a:r>
            <a:r>
              <a:rPr lang="ru-RU" baseline="0"/>
              <a:t>по метрике </a:t>
            </a:r>
            <a:r>
              <a:rPr lang="en-US"/>
              <a:t>R2</a:t>
            </a:r>
          </a:p>
        </c:rich>
      </c:tx>
      <c:layout>
        <c:manualLayout>
          <c:xMode val="edge"/>
          <c:yMode val="edge"/>
          <c:x val="0.248624476224490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Лист1!$C$7</c:f>
              <c:strCache>
                <c:ptCount val="1"/>
                <c:pt idx="0">
                  <c:v>Fedot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ellipsis" horzOverflow="clip" vert="horz" wrap="square" lIns="0" tIns="19050" rIns="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Лист1!$B$8:$B$20</c:f>
              <c:strCache>
                <c:ptCount val="13"/>
                <c:pt idx="0">
                  <c:v>снижение сознания</c:v>
                </c:pt>
                <c:pt idx="1">
                  <c:v>лимфоциты</c:v>
                </c:pt>
                <c:pt idx="2">
                  <c:v>PWD</c:v>
                </c:pt>
                <c:pt idx="3">
                  <c:v>MPV</c:v>
                </c:pt>
                <c:pt idx="4">
                  <c:v>Лактатдегидраза</c:v>
                </c:pt>
                <c:pt idx="5">
                  <c:v>ЧСС</c:v>
                </c:pt>
                <c:pt idx="6">
                  <c:v>Билирубин</c:v>
                </c:pt>
                <c:pt idx="7">
                  <c:v>лимфоциты%</c:v>
                </c:pt>
                <c:pt idx="8">
                  <c:v>РСТ</c:v>
                </c:pt>
                <c:pt idx="9">
                  <c:v>АСТ</c:v>
                </c:pt>
                <c:pt idx="10">
                  <c:v>ЧДД</c:v>
                </c:pt>
                <c:pt idx="11">
                  <c:v>Температура</c:v>
                </c:pt>
                <c:pt idx="12">
                  <c:v>КТ</c:v>
                </c:pt>
              </c:strCache>
            </c:strRef>
          </c:cat>
          <c:val>
            <c:numRef>
              <c:f>Лист1!$C$8:$C$20</c:f>
              <c:numCache>
                <c:formatCode>0.00</c:formatCode>
                <c:ptCount val="13"/>
                <c:pt idx="0">
                  <c:v>0.99</c:v>
                </c:pt>
                <c:pt idx="1">
                  <c:v>0.99</c:v>
                </c:pt>
                <c:pt idx="2">
                  <c:v>0.91</c:v>
                </c:pt>
                <c:pt idx="3">
                  <c:v>0.91</c:v>
                </c:pt>
                <c:pt idx="4">
                  <c:v>0.9</c:v>
                </c:pt>
                <c:pt idx="5">
                  <c:v>0.88</c:v>
                </c:pt>
                <c:pt idx="6">
                  <c:v>0.86</c:v>
                </c:pt>
                <c:pt idx="7">
                  <c:v>0.75</c:v>
                </c:pt>
                <c:pt idx="8">
                  <c:v>0.73</c:v>
                </c:pt>
                <c:pt idx="9">
                  <c:v>0.7</c:v>
                </c:pt>
                <c:pt idx="10">
                  <c:v>0.68</c:v>
                </c:pt>
                <c:pt idx="11">
                  <c:v>0.6</c:v>
                </c:pt>
                <c:pt idx="12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83-4ECF-A533-3E383589CC5C}"/>
            </c:ext>
          </c:extLst>
        </c:ser>
        <c:ser>
          <c:idx val="1"/>
          <c:order val="1"/>
          <c:tx>
            <c:strRef>
              <c:f>Лист1!$D$7</c:f>
              <c:strCache>
                <c:ptCount val="1"/>
                <c:pt idx="0">
                  <c:v>RNN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Лист1!$B$8:$B$20</c:f>
              <c:strCache>
                <c:ptCount val="13"/>
                <c:pt idx="0">
                  <c:v>снижение сознания</c:v>
                </c:pt>
                <c:pt idx="1">
                  <c:v>лимфоциты</c:v>
                </c:pt>
                <c:pt idx="2">
                  <c:v>PWD</c:v>
                </c:pt>
                <c:pt idx="3">
                  <c:v>MPV</c:v>
                </c:pt>
                <c:pt idx="4">
                  <c:v>Лактатдегидраза</c:v>
                </c:pt>
                <c:pt idx="5">
                  <c:v>ЧСС</c:v>
                </c:pt>
                <c:pt idx="6">
                  <c:v>Билирубин</c:v>
                </c:pt>
                <c:pt idx="7">
                  <c:v>лимфоциты%</c:v>
                </c:pt>
                <c:pt idx="8">
                  <c:v>РСТ</c:v>
                </c:pt>
                <c:pt idx="9">
                  <c:v>АСТ</c:v>
                </c:pt>
                <c:pt idx="10">
                  <c:v>ЧДД</c:v>
                </c:pt>
                <c:pt idx="11">
                  <c:v>Температура</c:v>
                </c:pt>
                <c:pt idx="12">
                  <c:v>КТ</c:v>
                </c:pt>
              </c:strCache>
            </c:strRef>
          </c:cat>
          <c:val>
            <c:numRef>
              <c:f>Лист1!$D$8:$D$20</c:f>
              <c:numCache>
                <c:formatCode>General</c:formatCode>
                <c:ptCount val="13"/>
                <c:pt idx="0">
                  <c:v>0.9</c:v>
                </c:pt>
                <c:pt idx="1">
                  <c:v>0.97</c:v>
                </c:pt>
                <c:pt idx="2">
                  <c:v>0.72</c:v>
                </c:pt>
                <c:pt idx="3">
                  <c:v>0.72</c:v>
                </c:pt>
                <c:pt idx="4" formatCode="0.00">
                  <c:v>0.5</c:v>
                </c:pt>
                <c:pt idx="5" formatCode="0.00">
                  <c:v>7.0000000000000007E-2</c:v>
                </c:pt>
                <c:pt idx="6" formatCode="0.00">
                  <c:v>0.39</c:v>
                </c:pt>
                <c:pt idx="7" formatCode="0.00">
                  <c:v>0.75</c:v>
                </c:pt>
                <c:pt idx="8" formatCode="0.00">
                  <c:v>0.44</c:v>
                </c:pt>
                <c:pt idx="9" formatCode="0.00">
                  <c:v>0.13</c:v>
                </c:pt>
                <c:pt idx="10" formatCode="0.00">
                  <c:v>0.63</c:v>
                </c:pt>
                <c:pt idx="11" formatCode="0.00">
                  <c:v>0.02</c:v>
                </c:pt>
                <c:pt idx="12" formatCode="0.0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83-4ECF-A533-3E383589C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4"/>
        <c:axId val="1490673743"/>
        <c:axId val="1490673327"/>
      </c:barChart>
      <c:catAx>
        <c:axId val="1490673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0673327"/>
        <c:crosses val="autoZero"/>
        <c:auto val="1"/>
        <c:lblAlgn val="ctr"/>
        <c:lblOffset val="100"/>
        <c:noMultiLvlLbl val="0"/>
      </c:catAx>
      <c:valAx>
        <c:axId val="1490673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0673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8680" y="2571750"/>
            <a:ext cx="740664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«Создание алгоритма прогнозирования значений показателей состояния пациента»</a:t>
            </a:r>
            <a:br>
              <a:rPr lang="ru-RU" sz="36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6683D-31E9-047D-C350-390F49C3AC47}"/>
              </a:ext>
            </a:extLst>
          </p:cNvPr>
          <p:cNvSpPr txBox="1"/>
          <p:nvPr/>
        </p:nvSpPr>
        <p:spPr>
          <a:xfrm>
            <a:off x="868680" y="3573840"/>
            <a:ext cx="7923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</a:rPr>
              <a:t>Данилов Сергей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«Финансовые технологии анализа данных»</a:t>
            </a:r>
            <a:r>
              <a:rPr lang="en-US" sz="1400" dirty="0">
                <a:solidFill>
                  <a:schemeClr val="bg1"/>
                </a:solidFill>
              </a:rPr>
              <a:t>, J4112</a:t>
            </a:r>
            <a:endParaRPr lang="ru-RU" sz="1400" dirty="0">
              <a:solidFill>
                <a:schemeClr val="bg1"/>
              </a:solidFill>
            </a:endParaRPr>
          </a:p>
          <a:p>
            <a:pPr algn="r"/>
            <a:br>
              <a:rPr lang="en-US" sz="1600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Научный руководитель: </a:t>
            </a:r>
            <a:r>
              <a:rPr lang="ru-RU" sz="1800" dirty="0" err="1">
                <a:solidFill>
                  <a:schemeClr val="bg1"/>
                </a:solidFill>
              </a:rPr>
              <a:t>Деревицкий</a:t>
            </a:r>
            <a:r>
              <a:rPr lang="ru-RU" sz="1800" dirty="0">
                <a:solidFill>
                  <a:schemeClr val="bg1"/>
                </a:solidFill>
              </a:rPr>
              <a:t> Илья Владиславович,</a:t>
            </a:r>
          </a:p>
          <a:p>
            <a:pPr algn="r"/>
            <a:r>
              <a:rPr lang="ru-RU" sz="1400" dirty="0">
                <a:solidFill>
                  <a:schemeClr val="bg1"/>
                </a:solidFill>
              </a:rPr>
              <a:t>научный сотрудник исследовательского центра</a:t>
            </a:r>
          </a:p>
          <a:p>
            <a:pPr algn="r"/>
            <a:r>
              <a:rPr lang="ru-RU" sz="1400" dirty="0">
                <a:solidFill>
                  <a:schemeClr val="bg1"/>
                </a:solidFill>
              </a:rPr>
              <a:t>"Сильный искусственный интеллект в промышленности</a:t>
            </a:r>
            <a:r>
              <a:rPr lang="ru-RU" sz="1600" dirty="0">
                <a:solidFill>
                  <a:schemeClr val="bg1"/>
                </a:solidFill>
              </a:rPr>
              <a:t>"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233715"/>
            <a:ext cx="7446053" cy="3410856"/>
          </a:xfrm>
        </p:spPr>
        <p:txBody>
          <a:bodyPr>
            <a:norm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Проанализированы методы предсказания временных рядов и проведен ряд экспериментов с моделями </a:t>
            </a:r>
            <a:endParaRPr lang="en-US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Мне удалось добиться предсказания 11 из 13 параметров с долей объяснённой дисперсией 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1800" b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больше </a:t>
            </a: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0.7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Пайплайны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построенные </a:t>
            </a:r>
            <a:r>
              <a:rPr lang="ru-RU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AutoML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фреймворком 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Fedot</a:t>
            </a: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показали лучший результат по сравнению с нейросетями.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Меньшую, но приемлемую эффективность показали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LSTM </a:t>
            </a:r>
            <a:r>
              <a:rPr lang="ru-RU" sz="18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US" sz="18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GRU</a:t>
            </a:r>
            <a:endParaRPr lang="ru-RU" sz="1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/>
            <a:r>
              <a:rPr lang="ru-RU" sz="18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Дальнейшие шаги: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Повышение качества предсказания параметров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ru-RU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7012210" y="4220707"/>
            <a:ext cx="178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Tg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: @geniusserg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Git: @geniusserg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011" r="26011"/>
          <a:stretch/>
        </p:blipFill>
        <p:spPr>
          <a:xfrm>
            <a:off x="457200" y="936852"/>
            <a:ext cx="4608513" cy="3842155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 проблемы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8018" y="1353636"/>
            <a:ext cx="3339615" cy="34253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Необходимо детально предсказывать развитие заболевания для принятия решений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Внимание уделяется вероятности летального исхода или ухудшения состояния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Существующие модели предсказывают на малом горизонте и используют показатели, измеряемые ежечасно 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Объект исследования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2F5A0CD-99DE-20A1-DA3D-5646872FEFF7}"/>
              </a:ext>
            </a:extLst>
          </p:cNvPr>
          <p:cNvSpPr txBox="1">
            <a:spLocks/>
          </p:cNvSpPr>
          <p:nvPr/>
        </p:nvSpPr>
        <p:spPr>
          <a:xfrm>
            <a:off x="4563251" y="3335994"/>
            <a:ext cx="4123548" cy="1640335"/>
          </a:xfrm>
          <a:prstGeom prst="roundRect">
            <a:avLst/>
          </a:prstGeom>
          <a:solidFill>
            <a:srgbClr val="FF3E3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6800" dirty="0">
                <a:solidFill>
                  <a:schemeClr val="bg1"/>
                </a:solidFill>
              </a:rPr>
              <a:t>Необходимо исследовать возможность предсказания показателей</a:t>
            </a:r>
          </a:p>
          <a:p>
            <a:pPr marL="360363" indent="-3603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6800" dirty="0">
                <a:solidFill>
                  <a:schemeClr val="bg1"/>
                </a:solidFill>
              </a:rPr>
              <a:t>Небольшое количество записей</a:t>
            </a:r>
          </a:p>
          <a:p>
            <a:pPr marL="360363" indent="-36036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6800" dirty="0">
                <a:solidFill>
                  <a:schemeClr val="bg1"/>
                </a:solidFill>
              </a:rPr>
              <a:t>Пропущенные значения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B25E039B-6C13-A445-AC5A-371E00A04B76}"/>
              </a:ext>
            </a:extLst>
          </p:cNvPr>
          <p:cNvSpPr txBox="1">
            <a:spLocks/>
          </p:cNvSpPr>
          <p:nvPr/>
        </p:nvSpPr>
        <p:spPr>
          <a:xfrm>
            <a:off x="457201" y="3335995"/>
            <a:ext cx="3897084" cy="1640335"/>
          </a:xfrm>
          <a:prstGeom prst="roundRect">
            <a:avLst/>
          </a:prstGeom>
          <a:solidFill>
            <a:srgbClr val="00CEFF"/>
          </a:solidFill>
          <a:ln>
            <a:solidFill>
              <a:srgbClr val="00CE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Объект исследования – временной ряд показателей состояния пациента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Физиологические параметры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Анализы крови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Степень тяжести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7BD9C04-C258-95DE-B7DE-F9E42D5E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1" y="917432"/>
            <a:ext cx="8229600" cy="202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E844C-9DE9-FA42-508C-CA75DF73B816}"/>
              </a:ext>
            </a:extLst>
          </p:cNvPr>
          <p:cNvSpPr txBox="1"/>
          <p:nvPr/>
        </p:nvSpPr>
        <p:spPr>
          <a:xfrm>
            <a:off x="465949" y="2971389"/>
            <a:ext cx="6473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* Таблица истории заболевания пациентов </a:t>
            </a:r>
            <a:r>
              <a:rPr lang="en-US" sz="1200" dirty="0"/>
              <a:t>COVID-19</a:t>
            </a:r>
            <a:r>
              <a:rPr lang="ru-RU" sz="1200" dirty="0"/>
              <a:t>, проходивших лечение в НИМЦ Алмазова</a:t>
            </a:r>
            <a:r>
              <a:rPr lang="en-US" sz="1200" dirty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614823"/>
            <a:ext cx="3635830" cy="1573671"/>
          </a:xfrm>
        </p:spPr>
        <p:txBody>
          <a:bodyPr>
            <a:normAutofit/>
          </a:bodyPr>
          <a:lstStyle/>
          <a:p>
            <a:r>
              <a:rPr lang="ru-RU" sz="1400" dirty="0"/>
              <a:t>Создание алгоритма прогнозирования значений индикаторов состояния пациента в следующем периоде по информации о текущем и предыдущих состояниях и выбранной стратегии лечения.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7941" y="2835269"/>
            <a:ext cx="4181015" cy="1729415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ru-RU" sz="1400" dirty="0"/>
              <a:t>Обзор методов предсказания временных рядов </a:t>
            </a:r>
          </a:p>
          <a:p>
            <a:pPr marL="228600" indent="-228600">
              <a:buAutoNum type="arabicPeriod"/>
            </a:pPr>
            <a:r>
              <a:rPr lang="ru-RU" sz="1400" dirty="0"/>
              <a:t>Построить и обучить модели нейросетей</a:t>
            </a:r>
          </a:p>
          <a:p>
            <a:pPr marL="228600" indent="-228600">
              <a:buAutoNum type="arabicPeriod"/>
            </a:pPr>
            <a:r>
              <a:rPr lang="ru-RU" sz="1400" dirty="0"/>
              <a:t>Сгенерировать модели фреймворком </a:t>
            </a:r>
            <a:r>
              <a:rPr lang="ru-RU" sz="1400" dirty="0" err="1"/>
              <a:t>Fedot</a:t>
            </a:r>
            <a:endParaRPr lang="ru-RU" sz="1400" dirty="0"/>
          </a:p>
          <a:p>
            <a:pPr marL="228600" indent="-228600">
              <a:buAutoNum type="arabicPeriod"/>
            </a:pPr>
            <a:r>
              <a:rPr lang="ru-RU" sz="1400" dirty="0"/>
              <a:t>Сделать вывод об эффективности моделей </a:t>
            </a:r>
          </a:p>
          <a:p>
            <a:pPr marL="228600" indent="-228600">
              <a:buAutoNum type="arabicPeriod"/>
            </a:pPr>
            <a:endParaRPr lang="ru-RU" sz="1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DA29CD3-D60B-3DEB-B9C3-DE7F7CA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RNN. LSTM. GRU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69E891-EA86-06DA-F899-223D13ED8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2771" y="1454659"/>
            <a:ext cx="3289163" cy="3425371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Фокус на работу с последовательностями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Запоминание зависимостей во времени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Возможность работы с </a:t>
            </a:r>
            <a:r>
              <a:rPr lang="ru-RU" sz="1800" dirty="0" err="1"/>
              <a:t>мультивариативными</a:t>
            </a:r>
            <a:r>
              <a:rPr lang="ru-RU" sz="1800" dirty="0"/>
              <a:t> рядами</a:t>
            </a:r>
          </a:p>
        </p:txBody>
      </p:sp>
      <p:pic>
        <p:nvPicPr>
          <p:cNvPr id="1026" name="Picture 2" descr="LSTM – сети долгой краткосрочной памяти / Хабр">
            <a:extLst>
              <a:ext uri="{FF2B5EF4-FFF2-40B4-BE49-F238E27FC236}">
                <a16:creationId xmlns:a16="http://schemas.microsoft.com/office/drawing/2014/main" id="{A084F471-8FF1-8664-7EEB-2BB7EC2B417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82"/>
          <a:stretch/>
        </p:blipFill>
        <p:spPr bwMode="auto">
          <a:xfrm>
            <a:off x="582337" y="1049937"/>
            <a:ext cx="4291558" cy="28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E83287-3E50-B314-7668-AB88B9370BE4}"/>
              </a:ext>
            </a:extLst>
          </p:cNvPr>
          <p:cNvSpPr txBox="1"/>
          <p:nvPr/>
        </p:nvSpPr>
        <p:spPr>
          <a:xfrm>
            <a:off x="512978" y="4158066"/>
            <a:ext cx="42915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ohne"/>
              </a:rPr>
              <a:t>LSTM RNN</a:t>
            </a:r>
            <a:endParaRPr lang="ru-RU" sz="1200" b="1" dirty="0">
              <a:latin typeface="sohne"/>
            </a:endParaRPr>
          </a:p>
          <a:p>
            <a:r>
              <a:rPr lang="ru-RU" sz="1100" b="1" dirty="0">
                <a:latin typeface="sohne"/>
              </a:rPr>
              <a:t>Источник: </a:t>
            </a:r>
            <a:r>
              <a:rPr lang="en-US" sz="1100" b="1" dirty="0">
                <a:latin typeface="sohne"/>
              </a:rPr>
              <a:t>“</a:t>
            </a:r>
            <a:r>
              <a:rPr lang="en-US" sz="1100" b="1" i="0" dirty="0">
                <a:effectLst/>
                <a:latin typeface="sohne"/>
              </a:rPr>
              <a:t>Understanding LSTM Networks”. Christopher </a:t>
            </a:r>
            <a:r>
              <a:rPr lang="en-US" sz="1100" b="1" i="0" dirty="0" err="1">
                <a:effectLst/>
                <a:latin typeface="sohne"/>
              </a:rPr>
              <a:t>Olah</a:t>
            </a:r>
            <a:r>
              <a:rPr lang="en-US" sz="1100" b="1" i="0" dirty="0">
                <a:effectLst/>
                <a:latin typeface="sohne"/>
              </a:rPr>
              <a:t>, 2015</a:t>
            </a:r>
            <a:r>
              <a:rPr lang="ru-RU" sz="1100" b="1" dirty="0">
                <a:latin typeface="sohne"/>
              </a:rPr>
              <a:t>.</a:t>
            </a:r>
            <a:endParaRPr lang="en-US" sz="1100" b="1" dirty="0">
              <a:latin typeface="sohne"/>
            </a:endParaRPr>
          </a:p>
          <a:p>
            <a:r>
              <a:rPr lang="en-US" sz="1100" b="1" i="0" dirty="0">
                <a:effectLst/>
                <a:latin typeface="sohne"/>
              </a:rPr>
              <a:t>http://colah.github.io/posts/2015-08-Understanding-LSTMs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36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A4222B-4F97-DB8D-6719-9AADD00A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AutoML</a:t>
            </a:r>
            <a:r>
              <a:rPr lang="en-US" dirty="0"/>
              <a:t>. </a:t>
            </a:r>
            <a:r>
              <a:rPr lang="en-US" dirty="0" err="1"/>
              <a:t>Fedot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880863-5A2C-8431-916D-516E0ED6F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6931" y="1411694"/>
            <a:ext cx="3369086" cy="34253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Эволюционный алгоритм подбора </a:t>
            </a:r>
            <a:r>
              <a:rPr lang="ru-RU" sz="1800" dirty="0" err="1"/>
              <a:t>пайплайнов</a:t>
            </a:r>
            <a:r>
              <a:rPr lang="ru-RU" sz="1800" dirty="0"/>
              <a:t> моделей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Нет необходимости проводить предобработку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/>
              <a:t>Функционал предсказания временных рядов</a:t>
            </a:r>
            <a:endParaRPr lang="ru-RU" dirty="0"/>
          </a:p>
          <a:p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B7FE40C-6E13-69C0-07CA-3EEFA80605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050" name="Picture 2" descr="fedot-examples/2_intro_to_fedot.ipynb at main · ITMO-NSS-team/fedot-examples  · GitHub">
            <a:extLst>
              <a:ext uri="{FF2B5EF4-FFF2-40B4-BE49-F238E27FC236}">
                <a16:creationId xmlns:a16="http://schemas.microsoft.com/office/drawing/2014/main" id="{548C057A-96B2-58FF-F079-016148DE6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/>
          <a:stretch/>
        </p:blipFill>
        <p:spPr bwMode="auto">
          <a:xfrm>
            <a:off x="389364" y="998534"/>
            <a:ext cx="4676349" cy="312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2521E-6ADD-78B3-6F88-3664DAA39327}"/>
              </a:ext>
            </a:extLst>
          </p:cNvPr>
          <p:cNvSpPr txBox="1"/>
          <p:nvPr/>
        </p:nvSpPr>
        <p:spPr>
          <a:xfrm>
            <a:off x="512978" y="4186946"/>
            <a:ext cx="3946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sohne"/>
              </a:rPr>
              <a:t>Структура фреймворка </a:t>
            </a:r>
            <a:r>
              <a:rPr lang="en-US" sz="1400" b="1" dirty="0" err="1">
                <a:latin typeface="sohne"/>
              </a:rPr>
              <a:t>Fedot</a:t>
            </a:r>
            <a:endParaRPr lang="ru-RU" sz="1200" b="1" dirty="0">
              <a:latin typeface="sohne"/>
            </a:endParaRPr>
          </a:p>
          <a:p>
            <a:r>
              <a:rPr lang="ru-RU" sz="1100" b="1" dirty="0">
                <a:latin typeface="sohne"/>
              </a:rPr>
              <a:t>Источник: </a:t>
            </a:r>
            <a:r>
              <a:rPr lang="en-US" sz="1100" b="1" dirty="0">
                <a:latin typeface="sohne"/>
              </a:rPr>
              <a:t>https://github.com/ITMO-NSS-team/fedot-examples</a:t>
            </a:r>
          </a:p>
        </p:txBody>
      </p:sp>
    </p:spTree>
    <p:extLst>
      <p:ext uri="{BB962C8B-B14F-4D97-AF65-F5344CB8AC3E}">
        <p14:creationId xmlns:p14="http://schemas.microsoft.com/office/powerpoint/2010/main" val="277473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dirty="0" err="1"/>
              <a:t>Препроцессинг</a:t>
            </a:r>
            <a:r>
              <a:rPr lang="ru-RU" sz="1600" dirty="0"/>
              <a:t> включал в себя: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Нормирование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Вставка пропущенных значений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Разбиение на скользящие окна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Зафиксированы метрики </a:t>
            </a:r>
            <a:r>
              <a:rPr lang="en-US" dirty="0"/>
              <a:t>MSE </a:t>
            </a:r>
            <a:r>
              <a:rPr lang="ru-RU" dirty="0"/>
              <a:t>и </a:t>
            </a:r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ru-RU" dirty="0"/>
              <a:t>регрессии с разными параметрами моделей: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Размер скользящего окна – от 1 до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слоев и нейронов состояния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Размер пакетов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переменных информации о лечении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Процесс обучения моделей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7B026BF-C508-1D8F-471D-D94EB917C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F97B11-2C9A-69F5-BA10-F760D254F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7" t="25144" r="7991"/>
          <a:stretch/>
        </p:blipFill>
        <p:spPr>
          <a:xfrm>
            <a:off x="4629955" y="923892"/>
            <a:ext cx="4237149" cy="2732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CE42BD-E243-426E-78A2-395095EE5890}"/>
              </a:ext>
            </a:extLst>
          </p:cNvPr>
          <p:cNvSpPr txBox="1"/>
          <p:nvPr/>
        </p:nvSpPr>
        <p:spPr>
          <a:xfrm>
            <a:off x="4789714" y="3729069"/>
            <a:ext cx="36054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sohne"/>
              </a:rPr>
              <a:t>Разбиение </a:t>
            </a:r>
            <a:r>
              <a:rPr lang="ru-RU" sz="1400" b="1" dirty="0" err="1">
                <a:solidFill>
                  <a:schemeClr val="bg1"/>
                </a:solidFill>
                <a:latin typeface="sohne"/>
              </a:rPr>
              <a:t>датасета</a:t>
            </a:r>
            <a:r>
              <a:rPr lang="ru-RU" sz="1400" b="1" dirty="0">
                <a:solidFill>
                  <a:schemeClr val="bg1"/>
                </a:solidFill>
                <a:latin typeface="sohne"/>
              </a:rPr>
              <a:t> на скользящие окна</a:t>
            </a:r>
          </a:p>
          <a:p>
            <a:endParaRPr lang="ru-RU" sz="1200" b="1" dirty="0">
              <a:solidFill>
                <a:schemeClr val="bg1"/>
              </a:solidFill>
              <a:latin typeface="sohne"/>
            </a:endParaRPr>
          </a:p>
          <a:p>
            <a:r>
              <a:rPr lang="ru-RU" sz="1100" b="1" dirty="0">
                <a:solidFill>
                  <a:schemeClr val="bg1"/>
                </a:solidFill>
                <a:latin typeface="sohne"/>
              </a:rPr>
              <a:t>Источник: </a:t>
            </a:r>
            <a:r>
              <a:rPr lang="en-US" sz="1100" b="1" dirty="0">
                <a:solidFill>
                  <a:schemeClr val="bg1"/>
                </a:solidFill>
                <a:latin typeface="sohne"/>
              </a:rPr>
              <a:t>“</a:t>
            </a:r>
            <a:r>
              <a:rPr lang="en-US" sz="1100" b="1" i="0" dirty="0" err="1">
                <a:solidFill>
                  <a:schemeClr val="bg1"/>
                </a:solidFill>
                <a:effectLst/>
                <a:latin typeface="sohne"/>
              </a:rPr>
              <a:t>AutoML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sohne"/>
              </a:rPr>
              <a:t> for time series: advanced approaches </a:t>
            </a:r>
          </a:p>
          <a:p>
            <a:r>
              <a:rPr lang="en-US" sz="1100" b="1" i="0" dirty="0">
                <a:solidFill>
                  <a:schemeClr val="bg1"/>
                </a:solidFill>
                <a:effectLst/>
                <a:latin typeface="sohne"/>
              </a:rPr>
              <a:t>with FEDOT framework”. Mikhail </a:t>
            </a:r>
            <a:r>
              <a:rPr lang="en-US" sz="1100" b="1" i="0" dirty="0" err="1">
                <a:solidFill>
                  <a:schemeClr val="bg1"/>
                </a:solidFill>
                <a:effectLst/>
                <a:latin typeface="sohne"/>
              </a:rPr>
              <a:t>Sarafanov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sohne"/>
              </a:rPr>
              <a:t>, 2021</a:t>
            </a:r>
            <a:r>
              <a:rPr lang="ru-RU" sz="1100" b="1" dirty="0">
                <a:solidFill>
                  <a:schemeClr val="bg1"/>
                </a:solidFill>
                <a:latin typeface="sohne"/>
              </a:rPr>
              <a:t>.</a:t>
            </a:r>
            <a:endParaRPr lang="en-US" sz="1400" b="1" i="0" dirty="0">
              <a:solidFill>
                <a:schemeClr val="bg1"/>
              </a:solidFill>
              <a:effectLst/>
              <a:latin typeface="sohn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169321"/>
            <a:ext cx="7446053" cy="3410856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62098496-5152-1FEF-960A-2B382D6C5D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150748"/>
              </p:ext>
            </p:extLst>
          </p:nvPr>
        </p:nvGraphicFramePr>
        <p:xfrm>
          <a:off x="1002900" y="1067865"/>
          <a:ext cx="6957895" cy="376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11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6D45A50-9153-125C-D5F6-F2FDB1F76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2593EB-7C89-91AC-CB52-184D4AF6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моделей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56C13E-82C2-1DA8-501B-94867E7F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34" y="1233715"/>
            <a:ext cx="5329248" cy="1373921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390B27-B70C-B1C3-6793-E7C5768805E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68"/>
          <a:stretch/>
        </p:blipFill>
        <p:spPr>
          <a:xfrm>
            <a:off x="1984016" y="3096930"/>
            <a:ext cx="5265884" cy="1373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D0BA49-715C-36A7-A7E9-2595D6EB949B}"/>
              </a:ext>
            </a:extLst>
          </p:cNvPr>
          <p:cNvSpPr txBox="1"/>
          <p:nvPr/>
        </p:nvSpPr>
        <p:spPr>
          <a:xfrm>
            <a:off x="3013240" y="2543211"/>
            <a:ext cx="3117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Модель рекуррентной нейросети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75672-422C-24EC-2F7D-423D4DD9397B}"/>
              </a:ext>
            </a:extLst>
          </p:cNvPr>
          <p:cNvSpPr txBox="1"/>
          <p:nvPr/>
        </p:nvSpPr>
        <p:spPr>
          <a:xfrm>
            <a:off x="2501144" y="3856285"/>
            <a:ext cx="414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Композиция моделей </a:t>
            </a:r>
            <a:r>
              <a:rPr lang="en-US" sz="1600" dirty="0"/>
              <a:t>ML</a:t>
            </a:r>
            <a:r>
              <a:rPr lang="ru-RU" sz="1600" dirty="0"/>
              <a:t>, построенная </a:t>
            </a:r>
            <a:r>
              <a:rPr lang="en-US" sz="1600" dirty="0" err="1"/>
              <a:t>Fedot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68027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5723</TotalTime>
  <Words>387</Words>
  <Application>Microsoft Office PowerPoint</Application>
  <PresentationFormat>Экран (16:9)</PresentationFormat>
  <Paragraphs>70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ALS Gorizont Bold Expanded</vt:lpstr>
      <vt:lpstr>Arial</vt:lpstr>
      <vt:lpstr>Calibri</vt:lpstr>
      <vt:lpstr>Golos Text</vt:lpstr>
      <vt:lpstr>Golos Text DemiBold</vt:lpstr>
      <vt:lpstr>sohne</vt:lpstr>
      <vt:lpstr>Symbol</vt:lpstr>
      <vt:lpstr>Times New Roman</vt:lpstr>
      <vt:lpstr>Тема1</vt:lpstr>
      <vt:lpstr>«Создание алгоритма прогнозирования значений показателей состояния пациента» </vt:lpstr>
      <vt:lpstr>Актуальность проблемы</vt:lpstr>
      <vt:lpstr>Объект исследования</vt:lpstr>
      <vt:lpstr>Презентация PowerPoint</vt:lpstr>
      <vt:lpstr>RNN. LSTM. GRU</vt:lpstr>
      <vt:lpstr>AutoML. Fedot</vt:lpstr>
      <vt:lpstr>Процесс обучения моделей</vt:lpstr>
      <vt:lpstr>Результаты</vt:lpstr>
      <vt:lpstr>Архитектура моделей</vt:lpstr>
      <vt:lpstr>Результаты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Сергей Данилов</cp:lastModifiedBy>
  <cp:revision>111</cp:revision>
  <dcterms:created xsi:type="dcterms:W3CDTF">2014-06-27T12:30:22Z</dcterms:created>
  <dcterms:modified xsi:type="dcterms:W3CDTF">2023-01-16T14:11:12Z</dcterms:modified>
</cp:coreProperties>
</file>